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64" r:id="rId4"/>
    <p:sldId id="265" r:id="rId5"/>
    <p:sldId id="266" r:id="rId6"/>
    <p:sldId id="263" r:id="rId7"/>
    <p:sldId id="268" r:id="rId8"/>
    <p:sldId id="258" r:id="rId9"/>
    <p:sldId id="269" r:id="rId10"/>
    <p:sldId id="259" r:id="rId11"/>
    <p:sldId id="260" r:id="rId12"/>
    <p:sldId id="267" r:id="rId13"/>
    <p:sldId id="26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864" y="216"/>
      </p:cViewPr>
      <p:guideLst>
        <p:guide orient="horz" pos="2160"/>
        <p:guide pos="2880"/>
      </p:guideLst>
    </p:cSldViewPr>
  </p:slideViewPr>
  <p:notesTextViewPr>
    <p:cViewPr>
      <p:scale>
        <a:sx n="1" d="1"/>
        <a:sy n="1" d="1"/>
      </p:scale>
      <p:origin x="0" y="0"/>
    </p:cViewPr>
  </p:notesTextViewPr>
  <p:notesViewPr>
    <p:cSldViewPr>
      <p:cViewPr varScale="1">
        <p:scale>
          <a:sx n="56" d="100"/>
          <a:sy n="56" d="100"/>
        </p:scale>
        <p:origin x="-287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F589C6-9326-44AB-A8E6-DAC5551DE1C6}" type="datetimeFigureOut">
              <a:rPr lang="en-US" smtClean="0"/>
              <a:t>2/25/2018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055F05-21E6-4762-A24A-31E0F69FE47E}" type="slidenum">
              <a:rPr lang="en-US" smtClean="0"/>
              <a:t>‹#›</a:t>
            </a:fld>
            <a:endParaRPr lang="en-US"/>
          </a:p>
        </p:txBody>
      </p:sp>
    </p:spTree>
    <p:extLst>
      <p:ext uri="{BB962C8B-B14F-4D97-AF65-F5344CB8AC3E}">
        <p14:creationId xmlns:p14="http://schemas.microsoft.com/office/powerpoint/2010/main" val="52584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feel that currently the existing system of tracking timecards, leaves of absence and approval work flows is antiquated and prone to errors. We believe that with a new cloud-based web application we will be able to save the company hours of time from each employee and from managers each week/month. The current timecard tracking system is old and requires each employee to input time worked, and on what project, into an excel spreadsheet. This spreadsheet is then sent around to each manager for approval. Once the final approvals are completed, emails are sent out manually to employees informing them of approval/denial. We feel that we can develop a software application that resides in the cloud that will save the company time and money. This application will be accessible via multiple platforms and will have time efficient email notifications and will integrate with our current HR systems.</a:t>
            </a:r>
          </a:p>
          <a:p>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3</a:t>
            </a:fld>
            <a:endParaRPr lang="en-US"/>
          </a:p>
        </p:txBody>
      </p:sp>
    </p:spTree>
    <p:extLst>
      <p:ext uri="{BB962C8B-B14F-4D97-AF65-F5344CB8AC3E}">
        <p14:creationId xmlns:p14="http://schemas.microsoft.com/office/powerpoint/2010/main" val="2464527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increase</a:t>
            </a:r>
            <a:r>
              <a:rPr lang="en-US" baseline="0" dirty="0" smtClean="0"/>
              <a:t> efficiency, organizations have to be aware of how their human resources spend their time and the value that they add using that time. As such, the system presents an opportunity to tack the number of hours spent by employees at work and the amount of time spent on specific projects. </a:t>
            </a:r>
          </a:p>
          <a:p>
            <a:r>
              <a:rPr lang="en-US" baseline="0" dirty="0" smtClean="0"/>
              <a:t>In addition, it is imperative to implement policies and rules at the workplace. That said the system tracks monthly and annual accrued time off, allowing absence requests and recording the number of hours spent on specific projects. This move not only ensures fairness at the workplace, but also ensures that the organization does not waste productive working hours on unjustified leaves of absence. </a:t>
            </a:r>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4</a:t>
            </a:fld>
            <a:endParaRPr lang="en-US"/>
          </a:p>
        </p:txBody>
      </p:sp>
    </p:spTree>
    <p:extLst>
      <p:ext uri="{BB962C8B-B14F-4D97-AF65-F5344CB8AC3E}">
        <p14:creationId xmlns:p14="http://schemas.microsoft.com/office/powerpoint/2010/main" val="1053112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time</a:t>
            </a:r>
            <a:r>
              <a:rPr lang="en-US" baseline="0" dirty="0" smtClean="0"/>
              <a:t> tracking systems that are currently in use involve filling Excel spreadsheets manually and submitting them for approval. In addition, managerial staff are mandated to send manual confirmation emails to the other employees. The web application, therefore, reduces the time spent by allowing the employees to apply for leave of absence using their mobile phones. It also allows the managerial staff to approve these leaves of absence using mobile devices and online cloud services. </a:t>
            </a:r>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5</a:t>
            </a:fld>
            <a:endParaRPr lang="en-US"/>
          </a:p>
        </p:txBody>
      </p:sp>
    </p:spTree>
    <p:extLst>
      <p:ext uri="{BB962C8B-B14F-4D97-AF65-F5344CB8AC3E}">
        <p14:creationId xmlns:p14="http://schemas.microsoft.com/office/powerpoint/2010/main" val="128338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functional requirement</a:t>
            </a:r>
            <a:r>
              <a:rPr lang="en-US" baseline="0" dirty="0" smtClean="0"/>
              <a:t> refers to a function of a system or any of its components. As opposed to nonfunctional requirements, functional requirements specify particular results of a system or its components. The functional requirements of this system include access, sign in, password recovery, request leave form, mobile application, FAQs, email notifications, and warning notifications.  </a:t>
            </a:r>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6</a:t>
            </a:fld>
            <a:endParaRPr lang="en-US"/>
          </a:p>
        </p:txBody>
      </p:sp>
    </p:spTree>
    <p:extLst>
      <p:ext uri="{BB962C8B-B14F-4D97-AF65-F5344CB8AC3E}">
        <p14:creationId xmlns:p14="http://schemas.microsoft.com/office/powerpoint/2010/main" val="3660678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flowchart</a:t>
            </a:r>
            <a:r>
              <a:rPr lang="en-US" baseline="0" dirty="0" smtClean="0"/>
              <a:t> depicts the relationship between different functions of the time tracking system. It shows</a:t>
            </a:r>
            <a:r>
              <a:rPr lang="en-US" sz="1200" kern="1200" dirty="0" smtClean="0">
                <a:solidFill>
                  <a:schemeClr val="tx1"/>
                </a:solidFill>
                <a:effectLst/>
                <a:latin typeface="+mn-lt"/>
                <a:ea typeface="+mn-ea"/>
                <a:cs typeface="+mn-cs"/>
              </a:rPr>
              <a:t> the steps that a user would take to input a request for time off. It also shows the decision points as well as the notifications that are sent to the users manager and the approval/denial steps that take place. </a:t>
            </a:r>
          </a:p>
          <a:p>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7</a:t>
            </a:fld>
            <a:endParaRPr lang="en-US"/>
          </a:p>
        </p:txBody>
      </p:sp>
    </p:spTree>
    <p:extLst>
      <p:ext uri="{BB962C8B-B14F-4D97-AF65-F5344CB8AC3E}">
        <p14:creationId xmlns:p14="http://schemas.microsoft.com/office/powerpoint/2010/main" val="1954703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project is only</a:t>
            </a:r>
            <a:r>
              <a:rPr lang="en-US" baseline="0" dirty="0" smtClean="0"/>
              <a:t> as robust as the resources at its disposal allows it to be. That said this project will require resources including but not limited to human resources, physical resources and money for project completion. Human resources include all the people with the required skills to meet different objectives of the project (</a:t>
            </a:r>
            <a:r>
              <a:rPr lang="en-US" baseline="0" dirty="0" err="1" smtClean="0"/>
              <a:t>Heizer</a:t>
            </a:r>
            <a:r>
              <a:rPr lang="en-US" baseline="0" dirty="0" smtClean="0"/>
              <a:t>, 2016). The physical resources are all the tangible materials that will allow the project team to complete the project. These include but are not limited to office space, office equipment, and computers. Finally, the project will require a budget that covers all the payments required to complete the project. For example, money is needed to facilitate research, pay the project team, buy project materials, </a:t>
            </a:r>
            <a:r>
              <a:rPr lang="en-US" baseline="0" dirty="0" err="1" smtClean="0"/>
              <a:t>etc</a:t>
            </a:r>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10</a:t>
            </a:fld>
            <a:endParaRPr lang="en-US"/>
          </a:p>
        </p:txBody>
      </p:sp>
    </p:spTree>
    <p:extLst>
      <p:ext uri="{BB962C8B-B14F-4D97-AF65-F5344CB8AC3E}">
        <p14:creationId xmlns:p14="http://schemas.microsoft.com/office/powerpoint/2010/main" val="1815999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11</a:t>
            </a:fld>
            <a:endParaRPr lang="en-US"/>
          </a:p>
        </p:txBody>
      </p:sp>
    </p:spTree>
    <p:extLst>
      <p:ext uri="{BB962C8B-B14F-4D97-AF65-F5344CB8AC3E}">
        <p14:creationId xmlns:p14="http://schemas.microsoft.com/office/powerpoint/2010/main" val="1340620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measurement of the success of the project will be based upon its ability to meet the objectives. First and foremost, the software development time will be a major factor. The software is set to be completed in 3 months. As such, the first measure of success will be the ability of the team to complete the project within this time frame. </a:t>
            </a:r>
          </a:p>
          <a:p>
            <a:r>
              <a:rPr lang="en-US" baseline="0" dirty="0" smtClean="0"/>
              <a:t>In addition, the project aims at eliminating the need to fill Excel spreadsheets at work with time spent and specific projects completed during that time; thus saving time. That said measuring the number of hours saved each week or month from not having to work on Excel spreadsheets and manual email confirmations will measure the success of the project. </a:t>
            </a:r>
          </a:p>
          <a:p>
            <a:r>
              <a:rPr lang="en-US" baseline="0" dirty="0" smtClean="0"/>
              <a:t>Finally, measuring the level of acceptance of the application at the work place will come in handy in determining the project’s success. </a:t>
            </a:r>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12</a:t>
            </a:fld>
            <a:endParaRPr lang="en-US"/>
          </a:p>
        </p:txBody>
      </p:sp>
    </p:spTree>
    <p:extLst>
      <p:ext uri="{BB962C8B-B14F-4D97-AF65-F5344CB8AC3E}">
        <p14:creationId xmlns:p14="http://schemas.microsoft.com/office/powerpoint/2010/main" val="1097224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055F05-21E6-4762-A24A-31E0F69FE47E}" type="slidenum">
              <a:rPr lang="en-US" smtClean="0"/>
              <a:t>13</a:t>
            </a:fld>
            <a:endParaRPr lang="en-US"/>
          </a:p>
        </p:txBody>
      </p:sp>
    </p:spTree>
    <p:extLst>
      <p:ext uri="{BB962C8B-B14F-4D97-AF65-F5344CB8AC3E}">
        <p14:creationId xmlns:p14="http://schemas.microsoft.com/office/powerpoint/2010/main" val="687533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59F2324E-0C4C-421F-8C0C-8CF5AB501F97}" type="datetimeFigureOut">
              <a:rPr lang="en-US" smtClean="0"/>
              <a:t>2/25/2018</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1922BDF-BAF9-456A-A4C4-E8C610882F6F}"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2324E-0C4C-421F-8C0C-8CF5AB501F97}"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22BDF-BAF9-456A-A4C4-E8C610882F6F}"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F2324E-0C4C-421F-8C0C-8CF5AB501F97}"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22BDF-BAF9-456A-A4C4-E8C610882F6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9F2324E-0C4C-421F-8C0C-8CF5AB501F97}"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22BDF-BAF9-456A-A4C4-E8C610882F6F}"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F2324E-0C4C-421F-8C0C-8CF5AB501F97}" type="datetimeFigureOut">
              <a:rPr lang="en-US" smtClean="0"/>
              <a:t>2/25/2018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922BDF-BAF9-456A-A4C4-E8C610882F6F}"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F2324E-0C4C-421F-8C0C-8CF5AB501F97}" type="datetimeFigureOut">
              <a:rPr lang="en-US" smtClean="0"/>
              <a:t>2/25/2018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922BDF-BAF9-456A-A4C4-E8C610882F6F}"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F2324E-0C4C-421F-8C0C-8CF5AB501F97}" type="datetimeFigureOut">
              <a:rPr lang="en-US" smtClean="0"/>
              <a:t>2/25/2018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922BDF-BAF9-456A-A4C4-E8C610882F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F2324E-0C4C-421F-8C0C-8CF5AB501F97}"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22BDF-BAF9-456A-A4C4-E8C610882F6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F2324E-0C4C-421F-8C0C-8CF5AB501F97}"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22BDF-BAF9-456A-A4C4-E8C610882F6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2324E-0C4C-421F-8C0C-8CF5AB501F97}"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22BDF-BAF9-456A-A4C4-E8C610882F6F}"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F2324E-0C4C-421F-8C0C-8CF5AB501F97}"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22BDF-BAF9-456A-A4C4-E8C610882F6F}"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59F2324E-0C4C-421F-8C0C-8CF5AB501F97}" type="datetimeFigureOut">
              <a:rPr lang="en-US" smtClean="0"/>
              <a:t>2/25/2018</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1922BDF-BAF9-456A-A4C4-E8C610882F6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bm.com/blogs/cloud-computing/2014/04/5-considerations-choosing-saas-premis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3341" y="609600"/>
            <a:ext cx="6777318" cy="2510119"/>
          </a:xfrm>
        </p:spPr>
        <p:txBody>
          <a:bodyPr/>
          <a:lstStyle/>
          <a:p>
            <a:r>
              <a:rPr lang="en-US" sz="3600" dirty="0" smtClean="0"/>
              <a:t/>
            </a:r>
            <a:br>
              <a:rPr lang="en-US" sz="3600" dirty="0" smtClean="0"/>
            </a:br>
            <a:r>
              <a:rPr lang="en-US" sz="3600" dirty="0"/>
              <a:t/>
            </a:r>
            <a:br>
              <a:rPr lang="en-US" sz="3600" dirty="0"/>
            </a:br>
            <a:r>
              <a:rPr lang="en-US" sz="3600" dirty="0" smtClean="0"/>
              <a:t>Web-based Application for Tracking Timecards</a:t>
            </a:r>
            <a:r>
              <a:rPr lang="en-US" sz="3600" dirty="0"/>
              <a:t>, </a:t>
            </a:r>
            <a:r>
              <a:rPr lang="en-US" sz="3600" dirty="0" smtClean="0"/>
              <a:t>Leaves </a:t>
            </a:r>
            <a:r>
              <a:rPr lang="en-US" sz="3600" dirty="0"/>
              <a:t>of A</a:t>
            </a:r>
            <a:r>
              <a:rPr lang="en-US" sz="3600" dirty="0" smtClean="0"/>
              <a:t>bsence </a:t>
            </a:r>
            <a:r>
              <a:rPr lang="en-US" sz="3600" dirty="0"/>
              <a:t>and A</a:t>
            </a:r>
            <a:r>
              <a:rPr lang="en-US" sz="3600" dirty="0" smtClean="0"/>
              <a:t>pproval Work Flows</a:t>
            </a:r>
            <a:endParaRPr lang="en-US" sz="3600" dirty="0"/>
          </a:p>
        </p:txBody>
      </p:sp>
      <p:sp>
        <p:nvSpPr>
          <p:cNvPr id="3" name="Subtitle 2"/>
          <p:cNvSpPr>
            <a:spLocks noGrp="1"/>
          </p:cNvSpPr>
          <p:nvPr>
            <p:ph type="subTitle" idx="1"/>
          </p:nvPr>
        </p:nvSpPr>
        <p:spPr>
          <a:xfrm>
            <a:off x="1371600" y="3767862"/>
            <a:ext cx="6400800" cy="2556738"/>
          </a:xfrm>
        </p:spPr>
        <p:txBody>
          <a:bodyPr>
            <a:normAutofit fontScale="92500" lnSpcReduction="10000"/>
          </a:bodyPr>
          <a:lstStyle/>
          <a:p>
            <a:pPr algn="l"/>
            <a:endParaRPr lang="en-US" dirty="0" smtClean="0"/>
          </a:p>
          <a:p>
            <a:r>
              <a:rPr lang="en-US" sz="4200" dirty="0"/>
              <a:t>Executive Summary</a:t>
            </a:r>
          </a:p>
          <a:p>
            <a:pPr algn="l"/>
            <a:endParaRPr lang="en-US" dirty="0" smtClean="0"/>
          </a:p>
          <a:p>
            <a:r>
              <a:rPr lang="en-US" dirty="0" smtClean="0"/>
              <a:t>By:___________________________</a:t>
            </a:r>
            <a:endParaRPr lang="en-US" dirty="0">
              <a:effectLst/>
            </a:endParaRPr>
          </a:p>
          <a:p>
            <a:endParaRPr lang="en-US" dirty="0">
              <a:effectLst/>
            </a:endParaRPr>
          </a:p>
          <a:p>
            <a:r>
              <a:rPr lang="en-US" dirty="0" smtClean="0">
                <a:effectLst/>
              </a:rPr>
              <a:t>February 24, 2018</a:t>
            </a:r>
            <a:endParaRPr lang="en-US" dirty="0">
              <a:effectLst/>
            </a:endParaRPr>
          </a:p>
          <a:p>
            <a:endParaRPr lang="en-US" dirty="0"/>
          </a:p>
        </p:txBody>
      </p:sp>
    </p:spTree>
    <p:extLst>
      <p:ext uri="{BB962C8B-B14F-4D97-AF65-F5344CB8AC3E}">
        <p14:creationId xmlns:p14="http://schemas.microsoft.com/office/powerpoint/2010/main" val="1489964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200000"/>
              </a:lnSpc>
            </a:pPr>
            <a:r>
              <a:rPr lang="en-US" dirty="0" smtClean="0"/>
              <a:t>This project covers the development of a cloud-based web application that </a:t>
            </a:r>
            <a:r>
              <a:rPr lang="en-US" dirty="0"/>
              <a:t>resolves issues </a:t>
            </a:r>
            <a:r>
              <a:rPr lang="en-US" dirty="0" smtClean="0"/>
              <a:t>related to </a:t>
            </a:r>
            <a:r>
              <a:rPr lang="en-US" dirty="0"/>
              <a:t>tracking employees time, attendance and leave of absence for our small business </a:t>
            </a:r>
            <a:r>
              <a:rPr lang="en-US" dirty="0" smtClean="0"/>
              <a:t>with one to two thousand </a:t>
            </a:r>
            <a:r>
              <a:rPr lang="en-US" dirty="0"/>
              <a:t>employees. </a:t>
            </a:r>
          </a:p>
        </p:txBody>
      </p:sp>
      <p:sp>
        <p:nvSpPr>
          <p:cNvPr id="3" name="Title 2"/>
          <p:cNvSpPr>
            <a:spLocks noGrp="1"/>
          </p:cNvSpPr>
          <p:nvPr>
            <p:ph type="title"/>
          </p:nvPr>
        </p:nvSpPr>
        <p:spPr/>
        <p:txBody>
          <a:bodyPr/>
          <a:lstStyle/>
          <a:p>
            <a:r>
              <a:rPr lang="en-US" dirty="0" smtClean="0"/>
              <a:t>Introduction</a:t>
            </a:r>
            <a:endParaRPr lang="en-US" dirty="0"/>
          </a:p>
        </p:txBody>
      </p:sp>
    </p:spTree>
    <p:extLst>
      <p:ext uri="{BB962C8B-B14F-4D97-AF65-F5344CB8AC3E}">
        <p14:creationId xmlns:p14="http://schemas.microsoft.com/office/powerpoint/2010/main" val="25511974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pPr>
            <a:r>
              <a:rPr lang="en-US" dirty="0"/>
              <a:t>T</a:t>
            </a:r>
            <a:r>
              <a:rPr lang="en-US" dirty="0" smtClean="0"/>
              <a:t>he system for tracking timecards, leaves of absence and approval work flows that is currently being used is antiquated and prone to errors. </a:t>
            </a:r>
          </a:p>
          <a:p>
            <a:pPr>
              <a:lnSpc>
                <a:spcPct val="150000"/>
              </a:lnSpc>
            </a:pPr>
            <a:r>
              <a:rPr lang="en-US" dirty="0" smtClean="0"/>
              <a:t>A new cloud-based web application will present a tremendous opportunity to save time and increase efficiency.</a:t>
            </a:r>
          </a:p>
        </p:txBody>
      </p:sp>
      <p:sp>
        <p:nvSpPr>
          <p:cNvPr id="3" name="Title 2"/>
          <p:cNvSpPr>
            <a:spLocks noGrp="1"/>
          </p:cNvSpPr>
          <p:nvPr>
            <p:ph type="title"/>
          </p:nvPr>
        </p:nvSpPr>
        <p:spPr/>
        <p:txBody>
          <a:bodyPr/>
          <a:lstStyle/>
          <a:p>
            <a:r>
              <a:rPr lang="en-US" dirty="0" smtClean="0"/>
              <a:t>Project Justification</a:t>
            </a:r>
            <a:endParaRPr lang="en-US" dirty="0"/>
          </a:p>
        </p:txBody>
      </p:sp>
    </p:spTree>
    <p:extLst>
      <p:ext uri="{BB962C8B-B14F-4D97-AF65-F5344CB8AC3E}">
        <p14:creationId xmlns:p14="http://schemas.microsoft.com/office/powerpoint/2010/main" val="811364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133601"/>
            <a:ext cx="7745505" cy="4191000"/>
          </a:xfrm>
        </p:spPr>
        <p:txBody>
          <a:bodyPr>
            <a:noAutofit/>
          </a:bodyPr>
          <a:lstStyle/>
          <a:p>
            <a:r>
              <a:rPr lang="en-US" dirty="0" smtClean="0"/>
              <a:t>Tracking individual employee’s work attendance</a:t>
            </a:r>
          </a:p>
          <a:p>
            <a:pPr lvl="1">
              <a:buFont typeface="Wingdings" pitchFamily="2" charset="2"/>
              <a:buChar char="Ø"/>
            </a:pPr>
            <a:r>
              <a:rPr lang="en-US" sz="2400" dirty="0" smtClean="0"/>
              <a:t>Registration of number of hours spent working</a:t>
            </a:r>
          </a:p>
          <a:p>
            <a:pPr lvl="1">
              <a:buFont typeface="Wingdings" pitchFamily="2" charset="2"/>
              <a:buChar char="Ø"/>
            </a:pPr>
            <a:r>
              <a:rPr lang="en-US" sz="2400" dirty="0" smtClean="0"/>
              <a:t>Recording number of hours spent on specific projects</a:t>
            </a:r>
          </a:p>
          <a:p>
            <a:r>
              <a:rPr lang="en-US" dirty="0" smtClean="0"/>
              <a:t>Managing leave policies and rules</a:t>
            </a:r>
          </a:p>
          <a:p>
            <a:pPr lvl="1">
              <a:buFont typeface="Wingdings" pitchFamily="2" charset="2"/>
              <a:buChar char="Ø"/>
            </a:pPr>
            <a:r>
              <a:rPr lang="en-US" sz="2400" dirty="0" smtClean="0"/>
              <a:t>Tracking monthly/annual accrued time off</a:t>
            </a:r>
          </a:p>
          <a:p>
            <a:pPr lvl="1">
              <a:buFont typeface="Wingdings" pitchFamily="2" charset="2"/>
              <a:buChar char="Ø"/>
            </a:pPr>
            <a:r>
              <a:rPr lang="en-US" sz="2400" dirty="0" smtClean="0"/>
              <a:t>Allowing absence requests</a:t>
            </a:r>
            <a:endParaRPr lang="en-US" sz="2400" dirty="0"/>
          </a:p>
          <a:p>
            <a:pPr lvl="1">
              <a:buFont typeface="Wingdings" pitchFamily="2" charset="2"/>
              <a:buChar char="Ø"/>
            </a:pPr>
            <a:r>
              <a:rPr lang="en-US" sz="2400" dirty="0"/>
              <a:t>Recording number of hours spent on specific </a:t>
            </a:r>
            <a:r>
              <a:rPr lang="en-US" sz="2400" dirty="0" smtClean="0"/>
              <a:t>projects</a:t>
            </a:r>
          </a:p>
        </p:txBody>
      </p:sp>
      <p:sp>
        <p:nvSpPr>
          <p:cNvPr id="3" name="Title 2"/>
          <p:cNvSpPr>
            <a:spLocks noGrp="1"/>
          </p:cNvSpPr>
          <p:nvPr>
            <p:ph type="title"/>
          </p:nvPr>
        </p:nvSpPr>
        <p:spPr/>
        <p:txBody>
          <a:bodyPr/>
          <a:lstStyle/>
          <a:p>
            <a:r>
              <a:rPr lang="en-US" sz="3200" dirty="0" smtClean="0"/>
              <a:t>Project Scope &amp; Functional Requirements</a:t>
            </a:r>
            <a:endParaRPr lang="en-US" sz="3200" dirty="0"/>
          </a:p>
        </p:txBody>
      </p:sp>
    </p:spTree>
    <p:extLst>
      <p:ext uri="{BB962C8B-B14F-4D97-AF65-F5344CB8AC3E}">
        <p14:creationId xmlns:p14="http://schemas.microsoft.com/office/powerpoint/2010/main" val="37962272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Approval work flows</a:t>
            </a:r>
          </a:p>
          <a:p>
            <a:pPr lvl="1">
              <a:buFont typeface="Wingdings" pitchFamily="2" charset="2"/>
              <a:buChar char="Ø"/>
            </a:pPr>
            <a:r>
              <a:rPr lang="en-US" sz="2400" dirty="0"/>
              <a:t>Registration for leave of absence using the mobile application</a:t>
            </a:r>
          </a:p>
          <a:p>
            <a:pPr lvl="1">
              <a:buFont typeface="Wingdings" pitchFamily="2" charset="2"/>
              <a:buChar char="Ø"/>
            </a:pPr>
            <a:r>
              <a:rPr lang="en-US" sz="2400" dirty="0"/>
              <a:t>Approval by managerial staff using the mobile application of online cloud services</a:t>
            </a:r>
          </a:p>
          <a:p>
            <a:pPr marL="0" indent="0">
              <a:buNone/>
            </a:pPr>
            <a:endParaRPr lang="en-US" dirty="0"/>
          </a:p>
        </p:txBody>
      </p:sp>
      <p:sp>
        <p:nvSpPr>
          <p:cNvPr id="3" name="Title 2"/>
          <p:cNvSpPr>
            <a:spLocks noGrp="1"/>
          </p:cNvSpPr>
          <p:nvPr>
            <p:ph type="title"/>
          </p:nvPr>
        </p:nvSpPr>
        <p:spPr/>
        <p:txBody>
          <a:bodyPr/>
          <a:lstStyle/>
          <a:p>
            <a:pPr algn="r"/>
            <a:r>
              <a:rPr lang="en-US" dirty="0" smtClean="0"/>
              <a:t>#continued</a:t>
            </a:r>
            <a:endParaRPr lang="en-US" dirty="0"/>
          </a:p>
        </p:txBody>
      </p:sp>
    </p:spTree>
    <p:extLst>
      <p:ext uri="{BB962C8B-B14F-4D97-AF65-F5344CB8AC3E}">
        <p14:creationId xmlns:p14="http://schemas.microsoft.com/office/powerpoint/2010/main" val="3366655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Access – via the company’s cloud services</a:t>
            </a:r>
          </a:p>
          <a:p>
            <a:r>
              <a:rPr lang="en-US" dirty="0" smtClean="0"/>
              <a:t>Sign in</a:t>
            </a:r>
          </a:p>
          <a:p>
            <a:r>
              <a:rPr lang="en-US" dirty="0" smtClean="0"/>
              <a:t>Password Recovery</a:t>
            </a:r>
          </a:p>
          <a:p>
            <a:r>
              <a:rPr lang="en-US" dirty="0" smtClean="0"/>
              <a:t>Request Leave Form</a:t>
            </a:r>
          </a:p>
          <a:p>
            <a:r>
              <a:rPr lang="en-US" dirty="0" smtClean="0"/>
              <a:t>Mobile Application</a:t>
            </a:r>
          </a:p>
          <a:p>
            <a:r>
              <a:rPr lang="en-US" dirty="0" smtClean="0"/>
              <a:t>Frequently Asked Questions (FAQs)</a:t>
            </a:r>
          </a:p>
          <a:p>
            <a:r>
              <a:rPr lang="en-US" dirty="0" smtClean="0"/>
              <a:t>Email Notifications</a:t>
            </a:r>
          </a:p>
          <a:p>
            <a:r>
              <a:rPr lang="en-US" dirty="0" smtClean="0"/>
              <a:t>Warning Notifications</a:t>
            </a:r>
            <a:endParaRPr lang="en-US" dirty="0"/>
          </a:p>
        </p:txBody>
      </p:sp>
      <p:sp>
        <p:nvSpPr>
          <p:cNvPr id="3" name="Title 2"/>
          <p:cNvSpPr>
            <a:spLocks noGrp="1"/>
          </p:cNvSpPr>
          <p:nvPr>
            <p:ph type="title"/>
          </p:nvPr>
        </p:nvSpPr>
        <p:spPr/>
        <p:txBody>
          <a:bodyPr/>
          <a:lstStyle/>
          <a:p>
            <a:r>
              <a:rPr lang="en-US" sz="4000" dirty="0" smtClean="0"/>
              <a:t>Specific Functional Requirements</a:t>
            </a:r>
            <a:endParaRPr lang="en-US" sz="4000" dirty="0"/>
          </a:p>
        </p:txBody>
      </p:sp>
    </p:spTree>
    <p:extLst>
      <p:ext uri="{BB962C8B-B14F-4D97-AF65-F5344CB8AC3E}">
        <p14:creationId xmlns:p14="http://schemas.microsoft.com/office/powerpoint/2010/main" val="92793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1600200"/>
            <a:ext cx="7772400" cy="4724400"/>
          </a:xfrm>
        </p:spPr>
      </p:pic>
      <p:sp>
        <p:nvSpPr>
          <p:cNvPr id="3" name="Title 2"/>
          <p:cNvSpPr>
            <a:spLocks noGrp="1"/>
          </p:cNvSpPr>
          <p:nvPr>
            <p:ph type="title"/>
          </p:nvPr>
        </p:nvSpPr>
        <p:spPr/>
        <p:txBody>
          <a:bodyPr/>
          <a:lstStyle/>
          <a:p>
            <a:r>
              <a:rPr lang="en-US" dirty="0" smtClean="0"/>
              <a:t>Flowchart </a:t>
            </a:r>
            <a:endParaRPr lang="en-US" dirty="0"/>
          </a:p>
        </p:txBody>
      </p:sp>
    </p:spTree>
    <p:extLst>
      <p:ext uri="{BB962C8B-B14F-4D97-AF65-F5344CB8AC3E}">
        <p14:creationId xmlns:p14="http://schemas.microsoft.com/office/powerpoint/2010/main" val="3240657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0" indent="0">
              <a:lnSpc>
                <a:spcPct val="150000"/>
              </a:lnSpc>
              <a:buNone/>
            </a:pPr>
            <a:r>
              <a:rPr lang="en-US" dirty="0" smtClean="0"/>
              <a:t>The database includes data from four tables:</a:t>
            </a:r>
          </a:p>
          <a:p>
            <a:pPr lvl="0">
              <a:lnSpc>
                <a:spcPct val="150000"/>
              </a:lnSpc>
            </a:pPr>
            <a:r>
              <a:rPr lang="en-US" dirty="0" err="1" smtClean="0"/>
              <a:t>Employee_ID</a:t>
            </a:r>
            <a:r>
              <a:rPr lang="en-US" dirty="0" smtClean="0"/>
              <a:t> </a:t>
            </a:r>
            <a:r>
              <a:rPr lang="en-US" dirty="0"/>
              <a:t>/ </a:t>
            </a:r>
            <a:r>
              <a:rPr lang="en-US" dirty="0" err="1"/>
              <a:t>Employee_ID</a:t>
            </a:r>
            <a:r>
              <a:rPr lang="en-US" dirty="0"/>
              <a:t> (PK)</a:t>
            </a:r>
          </a:p>
          <a:p>
            <a:pPr lvl="0">
              <a:lnSpc>
                <a:spcPct val="150000"/>
              </a:lnSpc>
            </a:pPr>
            <a:r>
              <a:rPr lang="en-US" dirty="0" err="1"/>
              <a:t>Employee_Manager</a:t>
            </a:r>
            <a:r>
              <a:rPr lang="en-US" dirty="0"/>
              <a:t> / </a:t>
            </a:r>
            <a:r>
              <a:rPr lang="en-US" dirty="0" err="1"/>
              <a:t>Emp_Manager</a:t>
            </a:r>
            <a:r>
              <a:rPr lang="en-US" dirty="0"/>
              <a:t> (PK)</a:t>
            </a:r>
          </a:p>
          <a:p>
            <a:pPr lvl="0">
              <a:lnSpc>
                <a:spcPct val="150000"/>
              </a:lnSpc>
            </a:pPr>
            <a:r>
              <a:rPr lang="en-US" dirty="0" err="1"/>
              <a:t>Employee_AcruedHours</a:t>
            </a:r>
            <a:r>
              <a:rPr lang="en-US" dirty="0"/>
              <a:t> / </a:t>
            </a:r>
            <a:r>
              <a:rPr lang="en-US" dirty="0" err="1"/>
              <a:t>Accrued_Hours</a:t>
            </a:r>
            <a:r>
              <a:rPr lang="en-US" dirty="0"/>
              <a:t> (PK)</a:t>
            </a:r>
          </a:p>
          <a:p>
            <a:pPr lvl="0">
              <a:lnSpc>
                <a:spcPct val="150000"/>
              </a:lnSpc>
            </a:pPr>
            <a:r>
              <a:rPr lang="en-US" dirty="0" err="1"/>
              <a:t>Employee_TOR</a:t>
            </a:r>
            <a:r>
              <a:rPr lang="en-US" dirty="0"/>
              <a:t> / </a:t>
            </a:r>
            <a:r>
              <a:rPr lang="en-US" dirty="0" err="1"/>
              <a:t>Time_Off_Reques_ID</a:t>
            </a:r>
            <a:r>
              <a:rPr lang="en-US" dirty="0"/>
              <a:t> (PK)</a:t>
            </a:r>
          </a:p>
          <a:p>
            <a:pPr marL="0" indent="0">
              <a:lnSpc>
                <a:spcPct val="150000"/>
              </a:lnSpc>
              <a:buNone/>
            </a:pPr>
            <a:endParaRPr lang="en-US" dirty="0"/>
          </a:p>
        </p:txBody>
      </p:sp>
      <p:sp>
        <p:nvSpPr>
          <p:cNvPr id="3" name="Title 2"/>
          <p:cNvSpPr>
            <a:spLocks noGrp="1"/>
          </p:cNvSpPr>
          <p:nvPr>
            <p:ph type="title"/>
          </p:nvPr>
        </p:nvSpPr>
        <p:spPr/>
        <p:txBody>
          <a:bodyPr/>
          <a:lstStyle/>
          <a:p>
            <a:r>
              <a:rPr lang="en-US" dirty="0" smtClean="0"/>
              <a:t>Database Structure</a:t>
            </a:r>
            <a:endParaRPr lang="en-US" dirty="0"/>
          </a:p>
        </p:txBody>
      </p:sp>
    </p:spTree>
    <p:extLst>
      <p:ext uri="{BB962C8B-B14F-4D97-AF65-F5344CB8AC3E}">
        <p14:creationId xmlns:p14="http://schemas.microsoft.com/office/powerpoint/2010/main" val="2122702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Database Table Chart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166" y="2209800"/>
            <a:ext cx="7714034" cy="408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0241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nSpc>
                <a:spcPct val="200000"/>
              </a:lnSpc>
            </a:pPr>
            <a:r>
              <a:rPr lang="en-US" dirty="0" smtClean="0"/>
              <a:t>Human Resources such as software developers, supervisors, </a:t>
            </a:r>
            <a:r>
              <a:rPr lang="en-US" dirty="0" err="1" smtClean="0"/>
              <a:t>etc</a:t>
            </a:r>
            <a:endParaRPr lang="en-US" dirty="0" smtClean="0"/>
          </a:p>
          <a:p>
            <a:pPr>
              <a:lnSpc>
                <a:spcPct val="200000"/>
              </a:lnSpc>
            </a:pPr>
            <a:r>
              <a:rPr lang="en-US" dirty="0" smtClean="0"/>
              <a:t>Physical Resources such as office space, office equipment, computers</a:t>
            </a:r>
          </a:p>
          <a:p>
            <a:pPr>
              <a:lnSpc>
                <a:spcPct val="200000"/>
              </a:lnSpc>
            </a:pPr>
            <a:r>
              <a:rPr lang="en-US" dirty="0" smtClean="0"/>
              <a:t>Monetary Resources required for project completion</a:t>
            </a:r>
          </a:p>
        </p:txBody>
      </p:sp>
      <p:sp>
        <p:nvSpPr>
          <p:cNvPr id="3" name="Title 2"/>
          <p:cNvSpPr>
            <a:spLocks noGrp="1"/>
          </p:cNvSpPr>
          <p:nvPr>
            <p:ph type="title"/>
          </p:nvPr>
        </p:nvSpPr>
        <p:spPr/>
        <p:txBody>
          <a:bodyPr/>
          <a:lstStyle/>
          <a:p>
            <a:r>
              <a:rPr lang="en-US" dirty="0" smtClean="0"/>
              <a:t>Resources Needs</a:t>
            </a:r>
            <a:endParaRPr lang="en-US" dirty="0"/>
          </a:p>
        </p:txBody>
      </p:sp>
    </p:spTree>
    <p:extLst>
      <p:ext uri="{BB962C8B-B14F-4D97-AF65-F5344CB8AC3E}">
        <p14:creationId xmlns:p14="http://schemas.microsoft.com/office/powerpoint/2010/main" val="73346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nSpc>
                <a:spcPct val="200000"/>
              </a:lnSpc>
            </a:pPr>
            <a:r>
              <a:rPr lang="en-US" dirty="0" smtClean="0"/>
              <a:t>The system will be deployed to a hosted cloud-based Software as a Service (</a:t>
            </a:r>
            <a:r>
              <a:rPr lang="en-US" dirty="0" err="1" smtClean="0"/>
              <a:t>SaaS</a:t>
            </a:r>
            <a:r>
              <a:rPr lang="en-US" dirty="0" smtClean="0"/>
              <a:t>). </a:t>
            </a:r>
          </a:p>
          <a:p>
            <a:pPr>
              <a:lnSpc>
                <a:spcPct val="200000"/>
              </a:lnSpc>
            </a:pPr>
            <a:r>
              <a:rPr lang="en-US" dirty="0" smtClean="0"/>
              <a:t>Developers will access the code from the cloud and collaborate. Collaboration will reduce overall implementation time (Reid, 2014).</a:t>
            </a:r>
          </a:p>
          <a:p>
            <a:pPr>
              <a:lnSpc>
                <a:spcPct val="200000"/>
              </a:lnSpc>
            </a:pPr>
            <a:r>
              <a:rPr lang="en-US" dirty="0" smtClean="0"/>
              <a:t>They will be allowed to access the code immediately after signing legally-binding contracts</a:t>
            </a:r>
          </a:p>
          <a:p>
            <a:pPr>
              <a:lnSpc>
                <a:spcPct val="200000"/>
              </a:lnSpc>
            </a:pPr>
            <a:endParaRPr lang="en-US" dirty="0" smtClean="0"/>
          </a:p>
        </p:txBody>
      </p:sp>
      <p:sp>
        <p:nvSpPr>
          <p:cNvPr id="3" name="Title 2"/>
          <p:cNvSpPr>
            <a:spLocks noGrp="1"/>
          </p:cNvSpPr>
          <p:nvPr>
            <p:ph type="title"/>
          </p:nvPr>
        </p:nvSpPr>
        <p:spPr/>
        <p:txBody>
          <a:bodyPr/>
          <a:lstStyle/>
          <a:p>
            <a:r>
              <a:rPr lang="en-US" dirty="0" smtClean="0"/>
              <a:t>Operations</a:t>
            </a:r>
            <a:endParaRPr lang="en-US" dirty="0"/>
          </a:p>
        </p:txBody>
      </p:sp>
    </p:spTree>
    <p:extLst>
      <p:ext uri="{BB962C8B-B14F-4D97-AF65-F5344CB8AC3E}">
        <p14:creationId xmlns:p14="http://schemas.microsoft.com/office/powerpoint/2010/main" val="24678876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1"/>
            <a:r>
              <a:rPr lang="en-US" sz="2400" dirty="0" smtClean="0"/>
              <a:t>Software development time: completing the prototype in one month and the actual application in three months</a:t>
            </a:r>
          </a:p>
          <a:p>
            <a:pPr lvl="1"/>
            <a:r>
              <a:rPr lang="en-US" sz="2400" dirty="0" smtClean="0"/>
              <a:t>Measuring the time saved by eliminating the need for filling Excel spreadsheets, waiting for approval by managerial staff and manual email confirmation.</a:t>
            </a:r>
          </a:p>
          <a:p>
            <a:pPr lvl="1"/>
            <a:r>
              <a:rPr lang="en-US" sz="2400" dirty="0" smtClean="0"/>
              <a:t>Overall  project acceptance by departments, employees and project teams</a:t>
            </a:r>
          </a:p>
          <a:p>
            <a:pPr marL="0" indent="0">
              <a:buNone/>
            </a:pPr>
            <a:endParaRPr lang="en-US" dirty="0"/>
          </a:p>
        </p:txBody>
      </p:sp>
      <p:sp>
        <p:nvSpPr>
          <p:cNvPr id="3" name="Title 2"/>
          <p:cNvSpPr>
            <a:spLocks noGrp="1"/>
          </p:cNvSpPr>
          <p:nvPr>
            <p:ph type="title"/>
          </p:nvPr>
        </p:nvSpPr>
        <p:spPr/>
        <p:txBody>
          <a:bodyPr/>
          <a:lstStyle/>
          <a:p>
            <a:r>
              <a:rPr lang="en-US" sz="3600" dirty="0" smtClean="0"/>
              <a:t>Potential Metrics to Measure Success</a:t>
            </a:r>
            <a:endParaRPr lang="en-US" sz="3600" dirty="0"/>
          </a:p>
        </p:txBody>
      </p:sp>
    </p:spTree>
    <p:extLst>
      <p:ext uri="{BB962C8B-B14F-4D97-AF65-F5344CB8AC3E}">
        <p14:creationId xmlns:p14="http://schemas.microsoft.com/office/powerpoint/2010/main" val="1809671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Reid, </a:t>
            </a:r>
            <a:r>
              <a:rPr lang="en-US" dirty="0" smtClean="0"/>
              <a:t>N. </a:t>
            </a:r>
            <a:r>
              <a:rPr lang="en-US" dirty="0"/>
              <a:t>(2014-April). </a:t>
            </a:r>
            <a:r>
              <a:rPr lang="en-US" i="1" dirty="0"/>
              <a:t>5 considerations when choosing between a </a:t>
            </a:r>
            <a:r>
              <a:rPr lang="en-US" i="1" dirty="0" err="1"/>
              <a:t>SaaS</a:t>
            </a:r>
            <a:r>
              <a:rPr lang="en-US" i="1" dirty="0"/>
              <a:t> or on-premises</a:t>
            </a:r>
            <a:r>
              <a:rPr lang="en-US" dirty="0"/>
              <a:t>. Retrieved from </a:t>
            </a:r>
            <a:r>
              <a:rPr lang="en-US" u="sng" dirty="0">
                <a:hlinkClick r:id="rId3"/>
              </a:rPr>
              <a:t>https://www.ibm.com/blogs/cloud-computing/2014/04/5-considerations-choosing-saas-premises/</a:t>
            </a:r>
            <a:endParaRPr lang="en-US" dirty="0"/>
          </a:p>
          <a:p>
            <a:r>
              <a:rPr lang="en-US" dirty="0" err="1"/>
              <a:t>Heizer</a:t>
            </a:r>
            <a:r>
              <a:rPr lang="en-US" dirty="0"/>
              <a:t>, J. (2016). </a:t>
            </a:r>
            <a:r>
              <a:rPr lang="en-US" i="1" dirty="0"/>
              <a:t>Operations Management, 11/e</a:t>
            </a:r>
            <a:r>
              <a:rPr lang="en-US" dirty="0"/>
              <a:t>. Pearson Education India.</a:t>
            </a:r>
          </a:p>
        </p:txBody>
      </p:sp>
      <p:sp>
        <p:nvSpPr>
          <p:cNvPr id="3" name="Title 2"/>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36041169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255</TotalTime>
  <Words>1191</Words>
  <Application>Microsoft Office PowerPoint</Application>
  <PresentationFormat>On-screen Show (4:3)</PresentationFormat>
  <Paragraphs>75</Paragraphs>
  <Slides>13</Slides>
  <Notes>9</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Hardcover</vt:lpstr>
      <vt:lpstr>  Web-based Application for Tracking Timecards, Leaves of Absence and Approval Work Flows</vt:lpstr>
      <vt:lpstr>Introduction</vt:lpstr>
      <vt:lpstr>Project Justification</vt:lpstr>
      <vt:lpstr>Project Scope &amp; Functional Requirements</vt:lpstr>
      <vt:lpstr>#continued</vt:lpstr>
      <vt:lpstr>Specific Functional Requirements</vt:lpstr>
      <vt:lpstr>Flowchart </vt:lpstr>
      <vt:lpstr>Database Structure</vt:lpstr>
      <vt:lpstr>Database Table Chart</vt:lpstr>
      <vt:lpstr>Resources Needs</vt:lpstr>
      <vt:lpstr>Operations</vt:lpstr>
      <vt:lpstr>Potential Metrics to Measure Success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30</cp:revision>
  <dcterms:created xsi:type="dcterms:W3CDTF">2018-02-24T18:07:49Z</dcterms:created>
  <dcterms:modified xsi:type="dcterms:W3CDTF">2018-02-25T11:33:40Z</dcterms:modified>
</cp:coreProperties>
</file>